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79" r:id="rId7"/>
    <p:sldId id="259" r:id="rId8"/>
    <p:sldId id="260" r:id="rId9"/>
    <p:sldId id="280" r:id="rId10"/>
    <p:sldId id="278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41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4000" dirty="0"/>
              <a:t>Facial Emotion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Atif Malik &amp; Ahsan Ali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>
            <a:normAutofit/>
          </a:bodyPr>
          <a:lstStyle/>
          <a:p>
            <a:r>
              <a:rPr lang="en-US" sz="4000" noProof="0" dirty="0"/>
              <a:t>About us</a:t>
            </a:r>
            <a:endParaRPr lang="en-US" sz="4000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sz="1600" dirty="0"/>
              <a:t>Facial Emotion Recognition combines technology and human expression to understand emotions better. Our team is interested in this field because we are curious about it and want to help society.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16/11/2023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982C3-9007-1CE5-F008-E995B948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F6347-949E-DF65-A618-8619D02E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6029F-8284-7C70-690E-ADD080AB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BA7E55-450E-4BD1-C1A8-593CC33D23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1374" y="1724235"/>
            <a:ext cx="11561360" cy="418524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F1"/>
                </a:solidFill>
                <a:effectLst/>
                <a:latin typeface="Söhne"/>
              </a:rPr>
              <a:t>Humans naturally interpret facial expressions to understand emotions.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F1"/>
                </a:solidFill>
                <a:effectLst/>
                <a:latin typeface="Söhne"/>
              </a:rPr>
              <a:t>Machines face challenges in accurately recognizing and interpreting diverse facial expressions.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F1"/>
                </a:solidFill>
                <a:effectLst/>
                <a:latin typeface="Söhne"/>
              </a:rPr>
              <a:t>Current methods often struggle with real-time processing and robustness across         different individuals and cultural backgrounds.</a:t>
            </a:r>
          </a:p>
          <a:p>
            <a:endParaRPr lang="en-US" sz="2400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C0B9C3BF-F4C6-B703-DA19-F87BC3B7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75" y="586565"/>
            <a:ext cx="7288284" cy="86887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The Challenge of Facial Emotion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0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95" y="388591"/>
            <a:ext cx="5491984" cy="1129164"/>
          </a:xfrm>
        </p:spPr>
        <p:txBody>
          <a:bodyPr>
            <a:normAutofit fontScale="90000"/>
          </a:bodyPr>
          <a:lstStyle/>
          <a:p>
            <a:pPr algn="l"/>
            <a:r>
              <a:rPr lang="en-US" b="0" i="0" dirty="0">
                <a:effectLst/>
                <a:latin typeface="Söhne"/>
              </a:rPr>
              <a:t> Importance of Facial Emotion Recognition</a:t>
            </a:r>
            <a:br>
              <a:rPr lang="en-US" b="0" i="0" dirty="0">
                <a:effectLst/>
                <a:latin typeface="Söhne"/>
              </a:rPr>
            </a:br>
            <a:br>
              <a:rPr lang="en-US" b="0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8199" y="1639822"/>
            <a:ext cx="6381467" cy="547688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ECECF1"/>
                </a:solidFill>
                <a:effectLst/>
                <a:latin typeface="Söhne"/>
              </a:rPr>
              <a:t>Applications and Impact</a:t>
            </a:r>
            <a:endParaRPr lang="en-US" sz="2000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8672" y="2309577"/>
            <a:ext cx="9630104" cy="337701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F1"/>
                </a:solidFill>
                <a:effectLst/>
                <a:latin typeface="Söhne"/>
              </a:rPr>
              <a:t>Human-Computer Interaction: Improve interaction between humans and machines.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F1"/>
                </a:solidFill>
                <a:effectLst/>
                <a:latin typeface="Söhne"/>
              </a:rPr>
              <a:t>Mental Health: Assist in detecting mental health conditions based on facial expressions.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CECF1"/>
                </a:solidFill>
                <a:effectLst/>
                <a:latin typeface="Söhne"/>
              </a:rPr>
              <a:t>Marketing and User Experience: Enhance product and service design based on customer emotions.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16/11/2023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74" name="Picture Placeholder 73" descr="Box outli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chemeClr val="accent6"/>
                </a:solidFill>
                <a:effectLst/>
                <a:latin typeface="Söhne"/>
              </a:rPr>
              <a:t>Data Collection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Gathering a diverse dataset of facial expressions.</a:t>
            </a:r>
            <a:endParaRPr lang="en-US" dirty="0"/>
          </a:p>
        </p:txBody>
      </p:sp>
      <p:pic>
        <p:nvPicPr>
          <p:cNvPr id="75" name="Picture Placeholder 74" descr="Store outline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369110" y="2847098"/>
            <a:ext cx="603504" cy="60350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Autofit/>
          </a:bodyPr>
          <a:lstStyle/>
          <a:p>
            <a:r>
              <a:rPr lang="en-US" sz="2000" b="1" i="0" dirty="0">
                <a:solidFill>
                  <a:schemeClr val="accent6"/>
                </a:solidFill>
                <a:effectLst/>
                <a:latin typeface="Söhne"/>
              </a:rPr>
              <a:t>Preprocessing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Cleaning and preparing data for machine learning models.</a:t>
            </a:r>
            <a:endParaRPr lang="en-US" dirty="0"/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227608" y="2847098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615453" cy="365125"/>
          </a:xfrm>
        </p:spPr>
        <p:txBody>
          <a:bodyPr>
            <a:noAutofit/>
          </a:bodyPr>
          <a:lstStyle/>
          <a:p>
            <a:r>
              <a:rPr lang="en-US" sz="2000" b="1" i="0" dirty="0">
                <a:solidFill>
                  <a:schemeClr val="accent6"/>
                </a:solidFill>
                <a:effectLst/>
                <a:latin typeface="Söhne"/>
              </a:rPr>
              <a:t>Model Training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Using machine learning algorithms to train the model.</a:t>
            </a:r>
            <a:endParaRPr lang="en-US" dirty="0"/>
          </a:p>
        </p:txBody>
      </p:sp>
      <p:pic>
        <p:nvPicPr>
          <p:cNvPr id="77" name="Picture Placeholder 76" descr="Questions outline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078575" y="2847098"/>
            <a:ext cx="603504" cy="603504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52931" y="3456350"/>
            <a:ext cx="3055501" cy="603503"/>
          </a:xfrm>
        </p:spPr>
        <p:txBody>
          <a:bodyPr>
            <a:noAutofit/>
          </a:bodyPr>
          <a:lstStyle/>
          <a:p>
            <a:r>
              <a:rPr lang="en-US" sz="1800" b="1" i="0" dirty="0">
                <a:solidFill>
                  <a:schemeClr val="accent6"/>
                </a:solidFill>
                <a:effectLst/>
                <a:latin typeface="Söhne"/>
              </a:rPr>
              <a:t>Real-Time Recognition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Implementing the model for real-time facial emotion recognition.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16/11/2023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FF68E-8670-6B40-8194-3FB640033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F1EAD7-8F36-83C1-1902-5123B9F9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6BB07-3308-9A09-889E-454FDD83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336916-3E22-DC78-84AC-12F38938CE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OpenCV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18875A-0663-6E9C-A16E-46869A7C88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1400" b="0" i="0" dirty="0">
                <a:effectLst/>
                <a:latin typeface="Söhne"/>
              </a:rPr>
              <a:t>It provides tools for face detection</a:t>
            </a:r>
            <a:endParaRPr lang="en-US" sz="1400" dirty="0"/>
          </a:p>
        </p:txBody>
      </p:sp>
      <p:pic>
        <p:nvPicPr>
          <p:cNvPr id="25" name="Picture Placeholder 24" descr="A logo with a triangle and a logo&#10;&#10;Description automatically generated with medium confidence">
            <a:extLst>
              <a:ext uri="{FF2B5EF4-FFF2-40B4-BE49-F238E27FC236}">
                <a16:creationId xmlns:a16="http://schemas.microsoft.com/office/drawing/2014/main" id="{879BCCA4-4FA5-844E-359C-DF723C9F44D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22113" r="22113"/>
          <a:stretch>
            <a:fillRect/>
          </a:stretch>
        </p:blipFill>
        <p:spPr>
          <a:xfrm>
            <a:off x="4175961" y="2804053"/>
            <a:ext cx="1487419" cy="1498417"/>
          </a:xfrm>
        </p:spPr>
      </p:pic>
      <p:pic>
        <p:nvPicPr>
          <p:cNvPr id="27" name="Picture Placeholder 26" descr="A logo of a cube&#10;&#10;Description automatically generated">
            <a:extLst>
              <a:ext uri="{FF2B5EF4-FFF2-40B4-BE49-F238E27FC236}">
                <a16:creationId xmlns:a16="http://schemas.microsoft.com/office/drawing/2014/main" id="{F5093D5C-B549-C1B8-E4D2-02ED602C1BC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371" r="371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084FDD-A7EB-3A37-9534-920B7B7E911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Tensor flow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5340D-61D8-DB5C-DB5A-9D41FCADCE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60463" y="4886780"/>
            <a:ext cx="2118414" cy="869381"/>
          </a:xfrm>
        </p:spPr>
        <p:txBody>
          <a:bodyPr>
            <a:noAutofit/>
          </a:bodyPr>
          <a:lstStyle/>
          <a:p>
            <a:r>
              <a:rPr lang="en-US" b="0" i="0" dirty="0">
                <a:effectLst/>
                <a:latin typeface="Söhne"/>
              </a:rPr>
              <a:t>offers tools for building and training deep learning models, which can be applied to facial emotion recognition.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8917F62-E7DF-289F-D307-C5D70538D47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63E8FD-76BA-9702-25CF-2F10520CC23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Autofit/>
          </a:bodyPr>
          <a:lstStyle/>
          <a:p>
            <a:r>
              <a:rPr lang="en-US" b="0" i="0" dirty="0">
                <a:effectLst/>
                <a:latin typeface="Söhne"/>
              </a:rPr>
              <a:t>handling and manipulating numerical data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F6E4BC7-FA1E-2DC9-3877-9DD6C24A34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Matplotlib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F5383FE-4229-268B-5AEE-36F4E04D4E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öhne"/>
              </a:rPr>
              <a:t>useful for visualizing data and results,</a:t>
            </a:r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155A4B18-7CCE-7D63-4F43-46A2D4AEA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</a:p>
        </p:txBody>
      </p:sp>
      <p:pic>
        <p:nvPicPr>
          <p:cNvPr id="23" name="Picture Placeholder 22" descr="A logo with a couple of circles&#10;&#10;Description automatically generated with medium confidence">
            <a:extLst>
              <a:ext uri="{FF2B5EF4-FFF2-40B4-BE49-F238E27FC236}">
                <a16:creationId xmlns:a16="http://schemas.microsoft.com/office/drawing/2014/main" id="{4E045C20-3E2E-6883-FA44-88AFBEBCAC4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914" r="16914"/>
          <a:stretch>
            <a:fillRect/>
          </a:stretch>
        </p:blipFill>
        <p:spPr/>
      </p:pic>
      <p:pic>
        <p:nvPicPr>
          <p:cNvPr id="33" name="Picture Placeholder 32" descr="A white circular object with a colorful circle&#10;&#10;Description automatically generated with medium confidence">
            <a:extLst>
              <a:ext uri="{FF2B5EF4-FFF2-40B4-BE49-F238E27FC236}">
                <a16:creationId xmlns:a16="http://schemas.microsoft.com/office/drawing/2014/main" id="{9B48FA1C-5B62-7EF7-C921-22A8359E471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 l="371" r="3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971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woman with VR goggles on her face&#10;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800" y="1659094"/>
            <a:ext cx="5749200" cy="3084630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Behind the Scenes</a:t>
            </a:r>
            <a:endParaRPr lang="en-US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02235" y="2740929"/>
            <a:ext cx="4614604" cy="20027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Model Architecture: Overview of the selected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Open Face</a:t>
            </a:r>
            <a:endParaRPr lang="en-US" b="1" i="0" dirty="0"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VGG-Face</a:t>
            </a:r>
            <a:endParaRPr lang="en-US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 err="1">
                <a:effectLst/>
                <a:latin typeface="Söhne"/>
              </a:rPr>
              <a:t>DeepFace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BC6DE-6467-4345-ACB9-6CF75ECA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16/11/2023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16/11/2023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143</TotalTime>
  <Words>265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Bierstadt</vt:lpstr>
      <vt:lpstr>Calibri</vt:lpstr>
      <vt:lpstr>Courier New</vt:lpstr>
      <vt:lpstr>Posterama</vt:lpstr>
      <vt:lpstr>Posterama Bold</vt:lpstr>
      <vt:lpstr>Söhne</vt:lpstr>
      <vt:lpstr>Office Theme</vt:lpstr>
      <vt:lpstr>Facial Emotion</vt:lpstr>
      <vt:lpstr>About us</vt:lpstr>
      <vt:lpstr>The Challenge of Facial Emotion Recognition</vt:lpstr>
      <vt:lpstr> Importance of Facial Emotion Recognition  </vt:lpstr>
      <vt:lpstr>Project Overview</vt:lpstr>
      <vt:lpstr>Libraries</vt:lpstr>
      <vt:lpstr>Behind the Scenes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</dc:title>
  <dc:creator>Muhammad Atif</dc:creator>
  <cp:lastModifiedBy>Muhammad Atif</cp:lastModifiedBy>
  <cp:revision>10</cp:revision>
  <dcterms:created xsi:type="dcterms:W3CDTF">2023-11-15T12:35:29Z</dcterms:created>
  <dcterms:modified xsi:type="dcterms:W3CDTF">2023-11-16T04:50:35Z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2023-11-15T13:41:51Z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ce37bbcd-0e41-4757-a246-0d0107bfbe0c</vt:lpwstr>
  </property>
  <property fmtid="{D5CDD505-2E9C-101B-9397-08002B2CF9AE}" pid="8" name="MSIP_Label_defa4170-0d19-0005-0004-bc88714345d2_ActionId">
    <vt:lpwstr>d52bf3fc-4ddc-4baa-8db1-88903d2cc335</vt:lpwstr>
  </property>
  <property fmtid="{D5CDD505-2E9C-101B-9397-08002B2CF9AE}" pid="9" name="MSIP_Label_defa4170-0d19-0005-0004-bc88714345d2_ContentBits">
    <vt:lpwstr>0</vt:lpwstr>
  </property>
</Properties>
</file>